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7031038" cy="101631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24F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784" autoAdjust="0"/>
  </p:normalViewPr>
  <p:slideViewPr>
    <p:cSldViewPr snapToGrid="0">
      <p:cViewPr varScale="1">
        <p:scale>
          <a:sx n="77" d="100"/>
          <a:sy n="77" d="100"/>
        </p:scale>
        <p:origin x="16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5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61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07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98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75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73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959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62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67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68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091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3416D-9AD3-473B-A6DB-5A34F319B8D4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08E8A-8CC2-4BA3-97F0-E51F00E26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24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1A1D5367-88EC-4483-AE94-FE51DD1C7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-58304"/>
            <a:ext cx="9167928" cy="6858000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520187E7-4C98-4779-8F07-1C02EECCC115}"/>
              </a:ext>
            </a:extLst>
          </p:cNvPr>
          <p:cNvSpPr/>
          <p:nvPr/>
        </p:nvSpPr>
        <p:spPr>
          <a:xfrm>
            <a:off x="1261536" y="58304"/>
            <a:ext cx="7800975" cy="3602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令和８年度　狭山市立奥富小学校　グランドデザイン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64FB694-80D5-4E40-A84B-A537E266CCA8}"/>
              </a:ext>
            </a:extLst>
          </p:cNvPr>
          <p:cNvSpPr/>
          <p:nvPr/>
        </p:nvSpPr>
        <p:spPr>
          <a:xfrm>
            <a:off x="1252219" y="484271"/>
            <a:ext cx="7343693" cy="6279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　　</a:t>
            </a:r>
            <a:r>
              <a:rPr kumimoji="1" lang="en-US" altLang="ja-JP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【</a:t>
            </a:r>
            <a:r>
              <a:rPr kumimoji="1" lang="ja-JP" alt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目指す学校像</a:t>
            </a:r>
            <a:r>
              <a:rPr kumimoji="1" lang="en-US" altLang="ja-JP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】</a:t>
            </a:r>
          </a:p>
          <a:p>
            <a:pPr algn="ctr"/>
            <a:r>
              <a:rPr kumimoji="1" lang="ja-JP" alt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家庭・地域と共に、児童が成長を実感でき、笑顔あふれる奥富小学校</a:t>
            </a:r>
          </a:p>
        </p:txBody>
      </p:sp>
      <p:sp>
        <p:nvSpPr>
          <p:cNvPr id="9" name="円/楕円 10">
            <a:extLst>
              <a:ext uri="{FF2B5EF4-FFF2-40B4-BE49-F238E27FC236}">
                <a16:creationId xmlns:a16="http://schemas.microsoft.com/office/drawing/2014/main" id="{53943BDC-4DAC-4B8D-B1BF-F1E32BBED93B}"/>
              </a:ext>
            </a:extLst>
          </p:cNvPr>
          <p:cNvSpPr/>
          <p:nvPr/>
        </p:nvSpPr>
        <p:spPr>
          <a:xfrm>
            <a:off x="3856241" y="2748176"/>
            <a:ext cx="1540893" cy="1566557"/>
          </a:xfrm>
          <a:prstGeom prst="ellips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70C0"/>
                </a:solidFill>
              </a:rPr>
              <a:t>学校</a:t>
            </a:r>
          </a:p>
        </p:txBody>
      </p:sp>
      <p:sp>
        <p:nvSpPr>
          <p:cNvPr id="10" name="円/楕円 11">
            <a:extLst>
              <a:ext uri="{FF2B5EF4-FFF2-40B4-BE49-F238E27FC236}">
                <a16:creationId xmlns:a16="http://schemas.microsoft.com/office/drawing/2014/main" id="{13B85348-FFD5-4986-9554-D521D1C7F5F7}"/>
              </a:ext>
            </a:extLst>
          </p:cNvPr>
          <p:cNvSpPr/>
          <p:nvPr/>
        </p:nvSpPr>
        <p:spPr>
          <a:xfrm>
            <a:off x="3194201" y="3872925"/>
            <a:ext cx="1540892" cy="1566558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70C0"/>
                </a:solidFill>
              </a:rPr>
              <a:t>家庭</a:t>
            </a:r>
            <a:r>
              <a:rPr kumimoji="1" lang="ja-JP" altLang="en-US" dirty="0"/>
              <a:t>　</a:t>
            </a:r>
            <a:endParaRPr kumimoji="1" lang="en-US" altLang="ja-JP" dirty="0"/>
          </a:p>
        </p:txBody>
      </p:sp>
      <p:sp>
        <p:nvSpPr>
          <p:cNvPr id="11" name="円/楕円 12">
            <a:extLst>
              <a:ext uri="{FF2B5EF4-FFF2-40B4-BE49-F238E27FC236}">
                <a16:creationId xmlns:a16="http://schemas.microsoft.com/office/drawing/2014/main" id="{876EA746-B2C0-4843-90B8-B788DCAB8BAD}"/>
              </a:ext>
            </a:extLst>
          </p:cNvPr>
          <p:cNvSpPr/>
          <p:nvPr/>
        </p:nvSpPr>
        <p:spPr>
          <a:xfrm>
            <a:off x="4454688" y="3872926"/>
            <a:ext cx="1540892" cy="1566557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70C0"/>
                </a:solidFill>
              </a:rPr>
              <a:t>地域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29E6C8DF-F955-4A94-BF1B-3676076968BA}"/>
              </a:ext>
            </a:extLst>
          </p:cNvPr>
          <p:cNvSpPr/>
          <p:nvPr/>
        </p:nvSpPr>
        <p:spPr>
          <a:xfrm>
            <a:off x="2571487" y="1549987"/>
            <a:ext cx="3788227" cy="420447"/>
          </a:xfrm>
          <a:prstGeom prst="roundRect">
            <a:avLst/>
          </a:prstGeom>
          <a:solidFill>
            <a:srgbClr val="00B0F0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かしこく　やさしく　たくましく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EA0AE8C-2EA2-4255-B6D3-1AE38572EAE2}"/>
              </a:ext>
            </a:extLst>
          </p:cNvPr>
          <p:cNvSpPr/>
          <p:nvPr/>
        </p:nvSpPr>
        <p:spPr>
          <a:xfrm>
            <a:off x="1068063" y="2009424"/>
            <a:ext cx="7117247" cy="428507"/>
          </a:xfrm>
          <a:prstGeom prst="roundRect">
            <a:avLst/>
          </a:prstGeom>
          <a:solidFill>
            <a:srgbClr val="00B0F0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自ら“気づき”“考え”“判断し”“行動し”“評価する”ことができる児童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6070DB0-B797-493B-B177-86B8B95A715B}"/>
              </a:ext>
            </a:extLst>
          </p:cNvPr>
          <p:cNvSpPr/>
          <p:nvPr/>
        </p:nvSpPr>
        <p:spPr>
          <a:xfrm>
            <a:off x="6066749" y="3088437"/>
            <a:ext cx="2951018" cy="2631334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r>
              <a:rPr kumimoji="1" lang="ja-JP" alt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しなやかな感性と教育への情熱を持った教師</a:t>
            </a:r>
            <a:endParaRPr kumimoji="1" lang="en-US" altLang="ja-JP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（１）児童の学習意欲を高め、児童を伸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</a:t>
            </a:r>
            <a:r>
              <a:rPr kumimoji="1" lang="ja-JP" altLang="en-US" sz="1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ば</a:t>
            </a:r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せる教師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（２）児童一人一人の良さを見出し、認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め、伸ばせる教師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（３）認め合い、学び合い、助け合える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学年・学級をつくる教師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（４）同僚とともに協働し、自身を伸</a:t>
            </a:r>
            <a:r>
              <a:rPr kumimoji="1" lang="ja-JP" altLang="en-US" sz="1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ば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そうとする教師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（５）緊急時に正しく対応ができる教師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（大切な命を預かる高い意識）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kumimoji="1" lang="en-US" altLang="ja-JP" sz="12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kumimoji="1" lang="ja-JP" altLang="en-US" sz="12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F86D151-9DC5-44EE-8189-A15B3735A318}"/>
              </a:ext>
            </a:extLst>
          </p:cNvPr>
          <p:cNvSpPr/>
          <p:nvPr/>
        </p:nvSpPr>
        <p:spPr>
          <a:xfrm>
            <a:off x="114709" y="3088437"/>
            <a:ext cx="3017112" cy="2606407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児童からの信頼・保護者、地域からの信頼・教職員の信頼を基盤とした学校づくり</a:t>
            </a: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（１）知・徳・体のバランスの取れた児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童の育成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（２）教育活動全体をとおした、職員相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互の協力と主体性の発揮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（３）児童・保護者の願いに応えられる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魅力ある学校づくり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（４）安心・安全な生活を送れる教育環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境づくり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（５）児童・地域・保護者とのふれあい</a:t>
            </a:r>
            <a:endParaRPr kumimoji="1" lang="en-US" altLang="ja-JP" sz="1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を大切にする</a:t>
            </a:r>
          </a:p>
        </p:txBody>
      </p:sp>
      <p:sp>
        <p:nvSpPr>
          <p:cNvPr id="20" name="フレーム 19">
            <a:extLst>
              <a:ext uri="{FF2B5EF4-FFF2-40B4-BE49-F238E27FC236}">
                <a16:creationId xmlns:a16="http://schemas.microsoft.com/office/drawing/2014/main" id="{9A730709-FC96-435A-A188-A40B2FD404CA}"/>
              </a:ext>
            </a:extLst>
          </p:cNvPr>
          <p:cNvSpPr/>
          <p:nvPr/>
        </p:nvSpPr>
        <p:spPr>
          <a:xfrm>
            <a:off x="135852" y="1217634"/>
            <a:ext cx="2154726" cy="674991"/>
          </a:xfrm>
          <a:prstGeom prst="frame">
            <a:avLst>
              <a:gd name="adj1" fmla="val 41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【</a:t>
            </a:r>
            <a:r>
              <a:rPr kumimoji="1" lang="ja-JP" altLang="en-US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開校１５２年</a:t>
            </a:r>
            <a:r>
              <a:rPr kumimoji="1" lang="en-US" altLang="ja-JP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】</a:t>
            </a:r>
          </a:p>
          <a:p>
            <a:r>
              <a:rPr kumimoji="1" lang="ja-JP" altLang="en-US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１５１年の伝統を継承しつつ、学校教育全体を精査し、持続可能な教育活動を築く</a:t>
            </a:r>
            <a:endParaRPr kumimoji="1" lang="ja-JP" altLang="en-US" sz="105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フレーム 21">
            <a:extLst>
              <a:ext uri="{FF2B5EF4-FFF2-40B4-BE49-F238E27FC236}">
                <a16:creationId xmlns:a16="http://schemas.microsoft.com/office/drawing/2014/main" id="{6E70B1D7-63FC-485C-BF15-A2ABF232D3B8}"/>
              </a:ext>
            </a:extLst>
          </p:cNvPr>
          <p:cNvSpPr/>
          <p:nvPr/>
        </p:nvSpPr>
        <p:spPr>
          <a:xfrm>
            <a:off x="6618797" y="1150073"/>
            <a:ext cx="2422170" cy="828983"/>
          </a:xfrm>
          <a:prstGeom prst="frame">
            <a:avLst>
              <a:gd name="adj1" fmla="val 41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【</a:t>
            </a:r>
            <a:r>
              <a:rPr kumimoji="1" lang="ja-JP" altLang="en-US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基本理念</a:t>
            </a:r>
            <a:r>
              <a:rPr kumimoji="1" lang="en-US" altLang="ja-JP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】</a:t>
            </a:r>
          </a:p>
          <a:p>
            <a:r>
              <a:rPr kumimoji="1" lang="ja-JP" altLang="en-US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豊かな学びで　未来を拓く　埼玉教育（埼玉県）</a:t>
            </a:r>
            <a:endParaRPr kumimoji="1" lang="en-US" altLang="ja-JP" sz="1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kumimoji="1" lang="ja-JP" altLang="en-US" sz="1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夢をかなえ　人をつくる　狭山の教育（狭山市）</a:t>
            </a:r>
            <a:r>
              <a:rPr kumimoji="1" lang="ja-JP" altLang="en-US" sz="1000" b="1" dirty="0">
                <a:solidFill>
                  <a:schemeClr val="bg1"/>
                </a:solidFill>
              </a:rPr>
              <a:t>）</a:t>
            </a:r>
          </a:p>
        </p:txBody>
      </p:sp>
      <p:grpSp>
        <p:nvGrpSpPr>
          <p:cNvPr id="24" name="グループ化 42">
            <a:extLst>
              <a:ext uri="{FF2B5EF4-FFF2-40B4-BE49-F238E27FC236}">
                <a16:creationId xmlns:a16="http://schemas.microsoft.com/office/drawing/2014/main" id="{73BA48AC-4986-4339-A796-BDECFA5AE0EB}"/>
              </a:ext>
            </a:extLst>
          </p:cNvPr>
          <p:cNvGrpSpPr/>
          <p:nvPr/>
        </p:nvGrpSpPr>
        <p:grpSpPr>
          <a:xfrm>
            <a:off x="4061288" y="3588223"/>
            <a:ext cx="1100736" cy="889785"/>
            <a:chOff x="3019783" y="2706494"/>
            <a:chExt cx="1185851" cy="902304"/>
          </a:xfrm>
        </p:grpSpPr>
        <p:sp>
          <p:nvSpPr>
            <p:cNvPr id="25" name="星 5 43">
              <a:extLst>
                <a:ext uri="{FF2B5EF4-FFF2-40B4-BE49-F238E27FC236}">
                  <a16:creationId xmlns:a16="http://schemas.microsoft.com/office/drawing/2014/main" id="{497756B2-8A40-4445-8B55-D18E12918181}"/>
                </a:ext>
              </a:extLst>
            </p:cNvPr>
            <p:cNvSpPr/>
            <p:nvPr/>
          </p:nvSpPr>
          <p:spPr>
            <a:xfrm>
              <a:off x="3019783" y="2706494"/>
              <a:ext cx="1185851" cy="902304"/>
            </a:xfrm>
            <a:prstGeom prst="star5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2227A0DA-980F-4D70-8C2F-D9FD1AE860C8}"/>
                </a:ext>
              </a:extLst>
            </p:cNvPr>
            <p:cNvSpPr/>
            <p:nvPr/>
          </p:nvSpPr>
          <p:spPr>
            <a:xfrm>
              <a:off x="3058871" y="3065824"/>
              <a:ext cx="1073788" cy="3745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ja-JP" altLang="en-US" b="1" dirty="0">
                  <a:ln w="12700">
                    <a:noFill/>
                    <a:prstDash val="solid"/>
                  </a:ln>
                  <a:solidFill>
                    <a:srgbClr val="FF000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児童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4168B20-E490-4E1C-82E6-F71AA6998FBB}"/>
              </a:ext>
            </a:extLst>
          </p:cNvPr>
          <p:cNvSpPr txBox="1"/>
          <p:nvPr/>
        </p:nvSpPr>
        <p:spPr>
          <a:xfrm>
            <a:off x="215435" y="2428212"/>
            <a:ext cx="8792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【</a:t>
            </a:r>
            <a:r>
              <a:rPr kumimoji="1" lang="ja-JP" altLang="en-US" sz="2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いつでも笑顔・本気、いつでも挑戦・感謝、チーム奥富小</a:t>
            </a:r>
            <a:r>
              <a:rPr kumimoji="1" lang="en-US" altLang="ja-JP" sz="2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】</a:t>
            </a:r>
            <a:endParaRPr kumimoji="1" lang="ja-JP" altLang="en-US" sz="2400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8" name="フレーム 27">
            <a:extLst>
              <a:ext uri="{FF2B5EF4-FFF2-40B4-BE49-F238E27FC236}">
                <a16:creationId xmlns:a16="http://schemas.microsoft.com/office/drawing/2014/main" id="{A8FE1819-9F82-407A-84BF-A545B0A913D0}"/>
              </a:ext>
            </a:extLst>
          </p:cNvPr>
          <p:cNvSpPr/>
          <p:nvPr/>
        </p:nvSpPr>
        <p:spPr>
          <a:xfrm>
            <a:off x="80102" y="5755431"/>
            <a:ext cx="2224099" cy="504539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確かな学力の育成</a:t>
            </a:r>
          </a:p>
        </p:txBody>
      </p:sp>
      <p:sp>
        <p:nvSpPr>
          <p:cNvPr id="33" name="フレーム 32">
            <a:extLst>
              <a:ext uri="{FF2B5EF4-FFF2-40B4-BE49-F238E27FC236}">
                <a16:creationId xmlns:a16="http://schemas.microsoft.com/office/drawing/2014/main" id="{6277FD17-D17F-46EF-8614-F0A9E9DC1DB4}"/>
              </a:ext>
            </a:extLst>
          </p:cNvPr>
          <p:cNvSpPr/>
          <p:nvPr/>
        </p:nvSpPr>
        <p:spPr>
          <a:xfrm>
            <a:off x="2345258" y="5769255"/>
            <a:ext cx="2214966" cy="498666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ＩＣＴ教育の推進及び学習用タブレットの活用</a:t>
            </a:r>
          </a:p>
        </p:txBody>
      </p:sp>
      <p:sp>
        <p:nvSpPr>
          <p:cNvPr id="34" name="フレーム 33">
            <a:extLst>
              <a:ext uri="{FF2B5EF4-FFF2-40B4-BE49-F238E27FC236}">
                <a16:creationId xmlns:a16="http://schemas.microsoft.com/office/drawing/2014/main" id="{3BDFAB6D-DB44-4241-8E65-71C3C58BF2D4}"/>
              </a:ext>
            </a:extLst>
          </p:cNvPr>
          <p:cNvSpPr/>
          <p:nvPr/>
        </p:nvSpPr>
        <p:spPr>
          <a:xfrm>
            <a:off x="4615187" y="5785519"/>
            <a:ext cx="2203833" cy="484403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体育的活動の活性化と体力向上の推進</a:t>
            </a:r>
          </a:p>
        </p:txBody>
      </p:sp>
      <p:sp>
        <p:nvSpPr>
          <p:cNvPr id="36" name="フレーム 35">
            <a:extLst>
              <a:ext uri="{FF2B5EF4-FFF2-40B4-BE49-F238E27FC236}">
                <a16:creationId xmlns:a16="http://schemas.microsoft.com/office/drawing/2014/main" id="{CC4198B6-333D-4D34-AB13-CA1741571E9B}"/>
              </a:ext>
            </a:extLst>
          </p:cNvPr>
          <p:cNvSpPr/>
          <p:nvPr/>
        </p:nvSpPr>
        <p:spPr>
          <a:xfrm>
            <a:off x="6862495" y="5785520"/>
            <a:ext cx="2203833" cy="482401"/>
          </a:xfrm>
          <a:prstGeom prst="frame">
            <a:avLst>
              <a:gd name="adj1" fmla="val 5556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積極的生徒指導の推進</a:t>
            </a:r>
          </a:p>
        </p:txBody>
      </p:sp>
      <p:sp>
        <p:nvSpPr>
          <p:cNvPr id="38" name="フレーム 37">
            <a:extLst>
              <a:ext uri="{FF2B5EF4-FFF2-40B4-BE49-F238E27FC236}">
                <a16:creationId xmlns:a16="http://schemas.microsoft.com/office/drawing/2014/main" id="{DC1184A3-7202-430E-9265-9D13FE33D006}"/>
              </a:ext>
            </a:extLst>
          </p:cNvPr>
          <p:cNvSpPr/>
          <p:nvPr/>
        </p:nvSpPr>
        <p:spPr>
          <a:xfrm>
            <a:off x="66373" y="6293339"/>
            <a:ext cx="2237827" cy="481426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特別支援教育の推進</a:t>
            </a:r>
          </a:p>
        </p:txBody>
      </p:sp>
      <p:sp>
        <p:nvSpPr>
          <p:cNvPr id="39" name="フレーム 38">
            <a:extLst>
              <a:ext uri="{FF2B5EF4-FFF2-40B4-BE49-F238E27FC236}">
                <a16:creationId xmlns:a16="http://schemas.microsoft.com/office/drawing/2014/main" id="{0D497B0C-8D01-4EDB-B51F-226D6A68CD24}"/>
              </a:ext>
            </a:extLst>
          </p:cNvPr>
          <p:cNvSpPr/>
          <p:nvPr/>
        </p:nvSpPr>
        <p:spPr>
          <a:xfrm>
            <a:off x="2377326" y="6308003"/>
            <a:ext cx="2206021" cy="481426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安心・安全な学校づくり</a:t>
            </a:r>
          </a:p>
        </p:txBody>
      </p:sp>
      <p:sp>
        <p:nvSpPr>
          <p:cNvPr id="40" name="フレーム 39">
            <a:extLst>
              <a:ext uri="{FF2B5EF4-FFF2-40B4-BE49-F238E27FC236}">
                <a16:creationId xmlns:a16="http://schemas.microsoft.com/office/drawing/2014/main" id="{AD3DEDF5-40DC-4B54-826E-CEB0A8522E40}"/>
              </a:ext>
            </a:extLst>
          </p:cNvPr>
          <p:cNvSpPr/>
          <p:nvPr/>
        </p:nvSpPr>
        <p:spPr>
          <a:xfrm>
            <a:off x="4626688" y="6308003"/>
            <a:ext cx="2192332" cy="466762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家庭・地域との連携</a:t>
            </a:r>
          </a:p>
        </p:txBody>
      </p:sp>
      <p:sp>
        <p:nvSpPr>
          <p:cNvPr id="41" name="フレーム 40">
            <a:extLst>
              <a:ext uri="{FF2B5EF4-FFF2-40B4-BE49-F238E27FC236}">
                <a16:creationId xmlns:a16="http://schemas.microsoft.com/office/drawing/2014/main" id="{E22977D4-B9C4-488B-B99C-DA5C73583BA2}"/>
              </a:ext>
            </a:extLst>
          </p:cNvPr>
          <p:cNvSpPr/>
          <p:nvPr/>
        </p:nvSpPr>
        <p:spPr>
          <a:xfrm>
            <a:off x="6862360" y="6308003"/>
            <a:ext cx="2203967" cy="466762"/>
          </a:xfrm>
          <a:prstGeom prst="frame">
            <a:avLst>
              <a:gd name="adj1" fmla="val 615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</a:rPr>
              <a:t>教育公務員としての資質の向上</a:t>
            </a:r>
          </a:p>
        </p:txBody>
      </p:sp>
      <p:sp>
        <p:nvSpPr>
          <p:cNvPr id="3" name="対角する 2 つの角を丸めた四角形 2"/>
          <p:cNvSpPr/>
          <p:nvPr/>
        </p:nvSpPr>
        <p:spPr>
          <a:xfrm>
            <a:off x="2560574" y="1186433"/>
            <a:ext cx="3788227" cy="301919"/>
          </a:xfrm>
          <a:prstGeom prst="round2Diag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学校教育目標・目指す児童像</a:t>
            </a:r>
          </a:p>
        </p:txBody>
      </p:sp>
      <p:sp>
        <p:nvSpPr>
          <p:cNvPr id="42" name="対角する 2 つの角を丸めた四角形 41"/>
          <p:cNvSpPr/>
          <p:nvPr/>
        </p:nvSpPr>
        <p:spPr>
          <a:xfrm>
            <a:off x="850145" y="2823930"/>
            <a:ext cx="1814267" cy="232828"/>
          </a:xfrm>
          <a:prstGeom prst="round2Diag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学校経営方針</a:t>
            </a:r>
          </a:p>
        </p:txBody>
      </p:sp>
      <p:sp>
        <p:nvSpPr>
          <p:cNvPr id="43" name="対角する 2 つの角を丸めた四角形 42"/>
          <p:cNvSpPr/>
          <p:nvPr/>
        </p:nvSpPr>
        <p:spPr>
          <a:xfrm>
            <a:off x="6677491" y="2809614"/>
            <a:ext cx="1814267" cy="232828"/>
          </a:xfrm>
          <a:prstGeom prst="round2Diag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目指す教師像</a:t>
            </a:r>
          </a:p>
        </p:txBody>
      </p:sp>
      <p:sp>
        <p:nvSpPr>
          <p:cNvPr id="46" name="対角する 2 つの角を丸めた四角形 45"/>
          <p:cNvSpPr/>
          <p:nvPr/>
        </p:nvSpPr>
        <p:spPr>
          <a:xfrm>
            <a:off x="3453989" y="5439483"/>
            <a:ext cx="2270659" cy="276706"/>
          </a:xfrm>
          <a:prstGeom prst="round2Diag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指導の重点・努力点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266608-B8CD-48AC-857A-A6A7E327E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3" y="46569"/>
            <a:ext cx="1110478" cy="111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6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428</TotalTime>
  <Words>424</Words>
  <Application>Microsoft Office PowerPoint</Application>
  <PresentationFormat>画面に合わせる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福岡 直人</dc:creator>
  <cp:lastModifiedBy>福岡  直人</cp:lastModifiedBy>
  <cp:revision>51</cp:revision>
  <cp:lastPrinted>2026-04-03T06:46:33Z</cp:lastPrinted>
  <dcterms:created xsi:type="dcterms:W3CDTF">2020-04-22T13:15:10Z</dcterms:created>
  <dcterms:modified xsi:type="dcterms:W3CDTF">2026-04-03T07:25:37Z</dcterms:modified>
</cp:coreProperties>
</file>